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>
        <p:scale>
          <a:sx n="100" d="100"/>
          <a:sy n="100" d="100"/>
        </p:scale>
        <p:origin x="-72" y="18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96FF45-01F0-4654-95A5-2F62A43C9D02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EF10AC-CDE7-414E-9525-6A78F2CC8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518708-F88E-4ED9-BD50-02C14A0EAC8D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65ACC8-FC3B-416D-AABD-4CFD870BA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2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8C355E-D767-45D8-A3C4-D22FF59D0C6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633024-B95C-4A65-B732-A3BA741D912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E4B238-0FB7-4A73-B726-96863074AEE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9E4708-BF7D-4439-BD5D-BCAD2864237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2F48ED-B4E1-47DC-9CC5-E530BF83BAF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3730FF-1F44-49FD-B32F-6B7D4FE2866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17175-805F-4E28-AB55-D35711B1961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51BE4-BE79-43A0-9E42-8B2F6C90624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E7237B-54F4-4582-9CF4-25219D26A5F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DCE72E-B8EA-44AB-BF2F-FCEE5BE6E75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34F38-A089-4B31-A4B0-8873D9D7AE6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1C73EA-BDB6-419C-9E82-8F4C00E1EDF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889A0-2C70-4948-938F-660DA251B20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2B198E-F6A8-4EF9-9D02-62F1FBB0F49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8"/>
          <p:cNvSpPr txBox="1"/>
          <p:nvPr userDrawn="1"/>
        </p:nvSpPr>
        <p:spPr>
          <a:xfrm>
            <a:off x="357188" y="6286500"/>
            <a:ext cx="8358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Integrated Workshop on Urban Flood Risk Management in a Changing Climate: Sustainable and Adaptation Challenges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06-10 September 2010 Macao, China</a:t>
            </a:r>
            <a:endParaRPr lang="en-US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線接點 11"/>
          <p:cNvCxnSpPr/>
          <p:nvPr userDrawn="1"/>
        </p:nvCxnSpPr>
        <p:spPr>
          <a:xfrm>
            <a:off x="357188" y="6286500"/>
            <a:ext cx="8358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fld id="{3C00E332-7743-4499-9A8B-3D2479E2EC7A}" type="datetimeFigureOut">
              <a:rPr lang="zh-TW" altLang="en-US"/>
              <a:pPr/>
              <a:t>2010/9/6</a:t>
            </a:fld>
            <a:endParaRPr lang="en-US" altLang="zh-TW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orbel" pitchFamily="34" charset="0"/>
              </a:defRPr>
            </a:lvl1pPr>
          </a:lstStyle>
          <a:p>
            <a:fld id="{E6F587B6-DFA0-4DF2-B3EA-C1E7E0BF32E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57188" y="6143625"/>
            <a:ext cx="8329612" cy="5778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dirty="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Integrated Workshop on Urban Flood Risk Management in a Changing Climate: Sustainable and Adaptation Challenges</a:t>
            </a:r>
          </a:p>
          <a:p>
            <a:pPr>
              <a:defRPr/>
            </a:pPr>
            <a:r>
              <a:rPr lang="en-US"/>
              <a:t>06-10 September 2010 Macao, China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fld id="{D2908D07-7ECD-4DA5-99E2-7063F611B5BB}" type="datetimeFigureOut">
              <a:rPr lang="zh-TW" altLang="en-US"/>
              <a:pPr/>
              <a:t>2010/9/6</a:t>
            </a:fld>
            <a:endParaRPr lang="en-US" altLang="zh-TW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orbel" pitchFamily="34" charset="0"/>
              </a:defRPr>
            </a:lvl1pPr>
          </a:lstStyle>
          <a:p>
            <a:fld id="{7808CDF5-0E7E-48FD-BFAB-DDF1DF609F0D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兩欄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fld id="{8A58B8E0-AE73-4F52-B9D8-A386F875D876}" type="datetimeFigureOut">
              <a:rPr lang="zh-TW" altLang="en-US"/>
              <a:pPr/>
              <a:t>2010/9/6</a:t>
            </a:fld>
            <a:endParaRPr lang="en-US" altLang="zh-TW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orbel" pitchFamily="34" charset="0"/>
              </a:defRPr>
            </a:lvl1pPr>
          </a:lstStyle>
          <a:p>
            <a:fld id="{1A220BA3-0566-4FB0-8627-4B8458068F0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fld id="{76A274D7-13AC-4529-94A7-45267ED0F76F}" type="datetimeFigureOut">
              <a:rPr lang="zh-TW" altLang="en-US"/>
              <a:pPr/>
              <a:t>2010/9/6</a:t>
            </a:fld>
            <a:endParaRPr lang="en-US" altLang="zh-TW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orbel" pitchFamily="34" charset="0"/>
              </a:defRPr>
            </a:lvl1pPr>
          </a:lstStyle>
          <a:p>
            <a:fld id="{6FD1AF81-F717-4355-8C6B-EFF2E1E4298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fld id="{958D5354-2868-43EB-8CB5-8C813A45C7A0}" type="datetimeFigureOut">
              <a:rPr lang="zh-TW" altLang="en-US"/>
              <a:pPr/>
              <a:t>2010/9/6</a:t>
            </a:fld>
            <a:endParaRPr lang="en-US" altLang="zh-TW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orbel" pitchFamily="34" charset="0"/>
              </a:defRPr>
            </a:lvl1pPr>
          </a:lstStyle>
          <a:p>
            <a:fld id="{757D95FB-332F-4253-8212-4551123A1DD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34" charset="0"/>
              </a:defRPr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5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接點 10"/>
          <p:cNvCxnSpPr/>
          <p:nvPr userDrawn="1"/>
        </p:nvCxnSpPr>
        <p:spPr>
          <a:xfrm>
            <a:off x="357188" y="6286500"/>
            <a:ext cx="8358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 userDrawn="1"/>
        </p:nvSpPr>
        <p:spPr>
          <a:xfrm>
            <a:off x="357188" y="6286500"/>
            <a:ext cx="8358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Integrated Workshop on Urban Flood Risk Management in a Changing Climate: Sustainable and Adaptation Challenges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06-10 September 2010 Macao, China</a:t>
            </a:r>
            <a:endParaRPr lang="en-US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>
        <a:defRPr/>
      </a:lvl1pPr>
      <a:lvl2pPr marL="457200" eaLnBrk="1" hangingPunct="1">
        <a:defRPr/>
      </a:lvl2pPr>
      <a:lvl3pPr marL="914400" eaLnBrk="1" hangingPunct="1">
        <a:defRPr/>
      </a:lvl3pPr>
      <a:lvl4pPr marL="1371600" eaLnBrk="1" hangingPunct="1">
        <a:defRPr/>
      </a:lvl4pPr>
      <a:lvl5pPr marL="1828800" eaLnBrk="1" hangingPunct="1">
        <a:defRPr/>
      </a:lvl5pPr>
      <a:lvl6pPr marL="2286000" eaLnBrk="1" hangingPunct="1">
        <a:defRPr/>
      </a:lvl6pPr>
      <a:lvl7pPr marL="2743200" eaLnBrk="1" hangingPunct="1">
        <a:defRPr/>
      </a:lvl7pPr>
      <a:lvl8pPr marL="3200400" eaLnBrk="1" hangingPunct="1">
        <a:defRPr/>
      </a:lvl8pPr>
      <a:lvl9pPr marL="3657600" eaLnBrk="1" hangingPunct="1">
        <a:defRPr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副標題 1"/>
          <p:cNvSpPr>
            <a:spLocks noGrp="1"/>
          </p:cNvSpPr>
          <p:nvPr>
            <p:ph type="subTitle" idx="4294967295"/>
          </p:nvPr>
        </p:nvSpPr>
        <p:spPr bwMode="auto">
          <a:xfrm>
            <a:off x="1547813" y="3786188"/>
            <a:ext cx="7146925" cy="92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Dr. Lei Xiaotu (China), Chair of WGM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Ivan LEONG </a:t>
            </a: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(Macao, China), Expert team coordinator</a:t>
            </a:r>
          </a:p>
          <a:p>
            <a:pPr algn="ctr"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ea typeface="新細明體" charset="-120"/>
              <a:cs typeface="Times New Roman" pitchFamily="18" charset="0"/>
            </a:endParaRPr>
          </a:p>
        </p:txBody>
      </p:sp>
      <p:sp>
        <p:nvSpPr>
          <p:cNvPr id="11267" name="標題 2"/>
          <p:cNvSpPr>
            <a:spLocks noGrp="1"/>
          </p:cNvSpPr>
          <p:nvPr>
            <p:ph type="ctrTitle" idx="4294967295"/>
          </p:nvPr>
        </p:nvSpPr>
        <p:spPr bwMode="auto">
          <a:xfrm>
            <a:off x="1143000" y="1857375"/>
            <a:ext cx="7577138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Implementation of WGM AOP1 for 2010 and planning for 2011,2012</a:t>
            </a:r>
            <a:endParaRPr lang="zh-TW" altLang="en-US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2010/SEP </a:t>
            </a: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- Set up the expert working team for the 2</a:t>
            </a:r>
            <a:r>
              <a:rPr lang="en-US" altLang="zh-TW" sz="2400" baseline="300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nd</a:t>
            </a: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report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(TCS, liaison man, WGM in charge)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Award a letter of appointment to the expert team members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</a:t>
            </a:r>
            <a:r>
              <a:rPr lang="en-US" altLang="zh-TW" sz="240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(TCS in charge)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- Draft an outline for the 2</a:t>
            </a:r>
            <a:r>
              <a:rPr lang="en-US" altLang="zh-TW" sz="2400" baseline="300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nd</a:t>
            </a: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report and the implementation scheme </a:t>
            </a:r>
            <a:r>
              <a:rPr lang="en-US" altLang="zh-TW" sz="240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(expert team leader, liaison man, WGM in charge)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zh-TW" sz="240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9698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Plan for 2010, 2011 and after</a:t>
            </a:r>
            <a:endParaRPr lang="zh-TW" altLang="en-US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2010/DEC </a:t>
            </a: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Hold the expert symposium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</a:t>
            </a:r>
            <a:r>
              <a:rPr lang="en-US" altLang="zh-TW" sz="240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(expert team, liaison man, TCS, WGM in charge)</a:t>
            </a:r>
            <a:endParaRPr lang="en-US" altLang="zh-TW" sz="240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Discuss and determine the outline of the report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en-US" altLang="zh-TW" sz="240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(expert team in charge)</a:t>
            </a:r>
            <a:endParaRPr lang="en-US" altLang="zh-TW" sz="240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Discuss and determine the implementation scheme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en-US" altLang="zh-TW" sz="240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(expert team in charge)</a:t>
            </a:r>
            <a:endParaRPr lang="en-US" altLang="zh-TW" sz="240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smtClean="0">
              <a:solidFill>
                <a:srgbClr val="000000"/>
              </a:solidFill>
              <a:ea typeface="新細明體" charset="-120"/>
              <a:cs typeface="Times New Roman" pitchFamily="18" charset="0"/>
            </a:endParaRPr>
          </a:p>
        </p:txBody>
      </p:sp>
      <p:sp>
        <p:nvSpPr>
          <p:cNvPr id="31746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Plan for 2010, 2011 and after</a:t>
            </a:r>
            <a:endParaRPr lang="zh-TW" altLang="en-US" smtClean="0"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2011/JAN-AUG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Collect data of progress of work from each member states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Collect data of progress of work from expert team’s each member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en-US" altLang="zh-TW" sz="240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(expert team in charge)</a:t>
            </a:r>
            <a:endParaRPr lang="en-US" altLang="zh-TW" sz="240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2011/SEP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Complete the first draft and solicit opinions on the IWS meeting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en-US" altLang="zh-TW" sz="240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(expert team in charge)</a:t>
            </a: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sz="240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3794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Plan for 2010, 2011 and after</a:t>
            </a:r>
            <a:endParaRPr lang="zh-TW" altLang="en-US" smtClean="0"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2012/JAN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Solicit opinions on the 44th  session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(expert team in charge)</a:t>
            </a:r>
            <a:endParaRPr lang="en-US" altLang="zh-TW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2012/FEB-AUG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- </a:t>
            </a: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Revise and publish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(expert team in charge)</a:t>
            </a:r>
            <a:endParaRPr lang="en-US" altLang="zh-TW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smtClean="0">
              <a:solidFill>
                <a:srgbClr val="000000"/>
              </a:solidFill>
              <a:ea typeface="新細明體" charset="-120"/>
              <a:cs typeface="Times New Roman" pitchFamily="18" charset="0"/>
            </a:endParaRPr>
          </a:p>
        </p:txBody>
      </p:sp>
      <p:sp>
        <p:nvSpPr>
          <p:cNvPr id="35842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Plan for 2010, 2011 and after</a:t>
            </a:r>
            <a:endParaRPr lang="zh-TW" altLang="en-US" smtClean="0"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副標題 4"/>
          <p:cNvSpPr>
            <a:spLocks noGrp="1"/>
          </p:cNvSpPr>
          <p:nvPr>
            <p:ph type="subTitle" idx="4294967295"/>
          </p:nvPr>
        </p:nvSpPr>
        <p:spPr bwMode="auto">
          <a:xfrm>
            <a:off x="2492375" y="5094288"/>
            <a:ext cx="6194425" cy="92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Thank you</a:t>
            </a:r>
            <a:endParaRPr lang="zh-TW" altLang="en-US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37890" name="標題 3"/>
          <p:cNvSpPr>
            <a:spLocks noGrp="1"/>
          </p:cNvSpPr>
          <p:nvPr>
            <p:ph type="ctrTitle" idx="4294967295"/>
          </p:nvPr>
        </p:nvSpPr>
        <p:spPr bwMode="auto">
          <a:xfrm>
            <a:off x="1109663" y="3606800"/>
            <a:ext cx="7577137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Opinions are welcomed</a:t>
            </a:r>
            <a:endParaRPr lang="zh-TW" altLang="en-US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Assessment of climate change on tropical cyclone in TC region (II) track and impact area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zh-TW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AutoNum type="arabicPeriod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To publish the 1</a:t>
            </a:r>
            <a:r>
              <a:rPr lang="en-US" altLang="zh-TW" baseline="300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st</a:t>
            </a: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report “Assessment report of the impacts of climate change on tropical cyclone region (I) frequency and intensity”</a:t>
            </a:r>
          </a:p>
          <a:p>
            <a:pPr marL="0" indent="0">
              <a:spcBef>
                <a:spcPct val="0"/>
              </a:spcBef>
              <a:buFontTx/>
              <a:buAutoNum type="arabicPeriod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To set up or extend the expert team</a:t>
            </a:r>
          </a:p>
          <a:p>
            <a:pPr marL="0" indent="0">
              <a:spcBef>
                <a:spcPct val="0"/>
              </a:spcBef>
              <a:buFontTx/>
              <a:buAutoNum type="arabicPeriod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To make a draft of the 2</a:t>
            </a:r>
            <a:r>
              <a:rPr lang="en-US" altLang="zh-TW" baseline="300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nd</a:t>
            </a: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report</a:t>
            </a:r>
            <a:endParaRPr lang="zh-TW" altLang="en-US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3314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WGM AOP1 for 2010</a:t>
            </a:r>
            <a:endParaRPr lang="zh-TW" altLang="en-US" smtClean="0"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字版面配置區 4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The first report is already finalized and will be sent to the printing company for printing</a:t>
            </a:r>
          </a:p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5362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1.To publish the 1</a:t>
            </a:r>
            <a:r>
              <a:rPr lang="en-US" altLang="zh-TW" baseline="3000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st</a:t>
            </a:r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report</a:t>
            </a:r>
            <a:endParaRPr lang="zh-TW" altLang="en-US" b="1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pic>
        <p:nvPicPr>
          <p:cNvPr id="15363" name="圖片 3"/>
          <p:cNvPicPr>
            <a:picLocks noChangeAspect="1" noChangeArrowheads="1"/>
          </p:cNvPicPr>
          <p:nvPr/>
        </p:nvPicPr>
        <p:blipFill>
          <a:blip r:embed="rId3"/>
          <a:srcRect l="29797" t="12190" r="27582" b="11739"/>
          <a:stretch>
            <a:fillRect/>
          </a:stretch>
        </p:blipFill>
        <p:spPr bwMode="auto">
          <a:xfrm>
            <a:off x="6215063" y="2643188"/>
            <a:ext cx="24812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字版面配置區 1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The ESCAP/WMO Typhoon Committee, at its 42nd Annual Session, held in Singapore, 25-29 January 2010, decided to form an "Expert Team to continue the assessment on the impact of climate change with the focus on the tropical cyclone track and impact area "</a:t>
            </a:r>
            <a:endParaRPr lang="zh-TW" altLang="en-US" sz="240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7410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2. To set up or extend the expert team</a:t>
            </a:r>
            <a:endParaRPr lang="zh-TW" altLang="en-US" smtClean="0"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The composition of the Expert Team, up to now, is as follows: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zh-TW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zh-TW" sz="22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Mr. Tetsuo Nakazawa (Meteorological Research Institute - MRI/JMA, Japan); </a:t>
            </a:r>
          </a:p>
          <a:p>
            <a:pPr marL="0" indent="0">
              <a:spcBef>
                <a:spcPct val="0"/>
              </a:spcBef>
            </a:pPr>
            <a:r>
              <a:rPr lang="en-US" altLang="zh-TW" sz="22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Mr. Tsz Cheung Lee (Hong Kong Observatory, Hong Kong, China); </a:t>
            </a:r>
          </a:p>
          <a:p>
            <a:pPr marL="0" indent="0">
              <a:spcBef>
                <a:spcPct val="0"/>
              </a:spcBef>
            </a:pPr>
            <a:r>
              <a:rPr lang="en-US" altLang="zh-TW" sz="22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Ms. Ying, Ming (Shanghai Typhoon Institute, CMA, China); </a:t>
            </a:r>
          </a:p>
          <a:p>
            <a:pPr marL="0" indent="0">
              <a:spcBef>
                <a:spcPct val="0"/>
              </a:spcBef>
            </a:pPr>
            <a:r>
              <a:rPr lang="en-US" altLang="zh-TW" sz="22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Mr. Tom Knutson (NOAA Geophysical Fluid Dynamics Laboratory) </a:t>
            </a:r>
          </a:p>
          <a:p>
            <a:pPr marL="0" indent="0">
              <a:spcBef>
                <a:spcPct val="0"/>
              </a:spcBef>
            </a:pPr>
            <a:r>
              <a:rPr lang="en-US" altLang="zh-TW" sz="22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Expert team coordinator: Mr. Leong Weng Kun (Macao Meteorological and Geophysical Bureau- Macao,China).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zh-TW" sz="2200" smtClean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20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Still waiting for the member from KMA</a:t>
            </a:r>
            <a:endParaRPr lang="zh-TW" altLang="en-US" sz="2200" smtClean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9458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Expert team members</a:t>
            </a:r>
            <a:endParaRPr lang="zh-TW" altLang="en-US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Contents of the 2</a:t>
            </a:r>
            <a:r>
              <a:rPr lang="en-US" altLang="zh-TW" baseline="300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nd</a:t>
            </a: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report (first draft of the outline) made by Dr. Lei (WGM chair)</a:t>
            </a: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Introduction</a:t>
            </a: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Tropical cyclone track</a:t>
            </a: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Tropical cyclone impact area</a:t>
            </a: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Future Projections</a:t>
            </a: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Uncertainties</a:t>
            </a: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Recommendations for Future Work</a:t>
            </a: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References</a:t>
            </a:r>
            <a:endParaRPr lang="zh-TW" altLang="en-US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1506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3. To make a draft of the 2</a:t>
            </a:r>
            <a:r>
              <a:rPr lang="en-US" altLang="zh-TW" baseline="3000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nd</a:t>
            </a:r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report</a:t>
            </a:r>
            <a:endParaRPr lang="zh-TW" altLang="en-US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字版面配置區 1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To emphasize this is the 2</a:t>
            </a:r>
            <a:r>
              <a:rPr lang="en-US" altLang="zh-TW" sz="2400" baseline="300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nd</a:t>
            </a: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assessment report on impacts of climate change on tropical cyclone by Typhoon Committee </a:t>
            </a:r>
          </a:p>
          <a:p>
            <a:pPr>
              <a:spcBef>
                <a:spcPct val="0"/>
              </a:spcBef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To introduce Typhoon Committee decided to form an expert team again at the 42</a:t>
            </a:r>
            <a:r>
              <a:rPr lang="en-US" altLang="zh-TW" sz="2400" baseline="300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nd</a:t>
            </a: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session held in Singapore to assess the impacts of climate change further on tropical cyclone track and impact area in the Typhoon Committee region. </a:t>
            </a:r>
          </a:p>
          <a:p>
            <a:pPr>
              <a:spcBef>
                <a:spcPct val="0"/>
              </a:spcBef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Introduce this project to policymakers and public</a:t>
            </a:r>
          </a:p>
          <a:p>
            <a:pPr>
              <a:spcBef>
                <a:spcPct val="0"/>
              </a:spcBef>
            </a:pP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To introduce the content of the 2</a:t>
            </a:r>
            <a:r>
              <a:rPr lang="en-US" altLang="zh-TW" sz="2400" baseline="300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nd</a:t>
            </a:r>
            <a:r>
              <a:rPr lang="en-US" altLang="zh-TW" sz="2400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report and the members of the expert team</a:t>
            </a:r>
            <a:endParaRPr lang="zh-TW" altLang="en-US" sz="2400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3554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(1) Introduction</a:t>
            </a:r>
            <a:endParaRPr lang="zh-TW" altLang="en-US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字版面配置區 1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Generation source</a:t>
            </a:r>
          </a:p>
          <a:p>
            <a:pPr>
              <a:spcBef>
                <a:spcPct val="0"/>
              </a:spcBef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Moving speed and direction</a:t>
            </a:r>
          </a:p>
          <a:p>
            <a:pPr>
              <a:spcBef>
                <a:spcPct val="0"/>
              </a:spcBef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Abnormal movement</a:t>
            </a:r>
            <a:endParaRPr lang="zh-TW" altLang="en-US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5602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(2) Tropical cyclone track</a:t>
            </a:r>
            <a:endParaRPr lang="zh-TW" altLang="en-US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字版面配置區 1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Duration of life</a:t>
            </a:r>
          </a:p>
          <a:p>
            <a:pPr>
              <a:spcBef>
                <a:spcPct val="0"/>
              </a:spcBef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Hit or impact region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- base on wind and rain caused by tropical cyclones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- a section for each Member</a:t>
            </a:r>
            <a:endParaRPr lang="zh-TW" altLang="en-US" smtClean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7650" name="標題 2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(3)Tropical cyclone impact area</a:t>
            </a:r>
            <a:endParaRPr lang="zh-TW" altLang="en-US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15</TotalTime>
  <Words>568</Words>
  <Application>Microsoft Office PowerPoint</Application>
  <PresentationFormat>On-screen Show (4:3)</PresentationFormat>
  <Paragraphs>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Corbel</vt:lpstr>
      <vt:lpstr>Arial</vt:lpstr>
      <vt:lpstr>Calibri</vt:lpstr>
      <vt:lpstr>MS PGothic</vt:lpstr>
      <vt:lpstr>Times New Roman</vt:lpstr>
      <vt:lpstr>新細明體</vt:lpstr>
      <vt:lpstr>Arial Unicode MS</vt:lpstr>
      <vt:lpstr>DesignTemplate</vt:lpstr>
      <vt:lpstr>DesignTemplate</vt:lpstr>
      <vt:lpstr>DesignTemplate</vt:lpstr>
      <vt:lpstr>DesignTemplate</vt:lpstr>
      <vt:lpstr>DesignTemplate</vt:lpstr>
      <vt:lpstr>DesignTemplate</vt:lpstr>
      <vt:lpstr>DesignTemplate</vt:lpstr>
      <vt:lpstr>DesignTemplate</vt:lpstr>
      <vt:lpstr>Implementation of WGM AOP1 for 2010 and planning for 2011,2012</vt:lpstr>
      <vt:lpstr>WGM AOP1 for 2010</vt:lpstr>
      <vt:lpstr>1.To publish the 1st report</vt:lpstr>
      <vt:lpstr>2. To set up or extend the expert team</vt:lpstr>
      <vt:lpstr>Expert team members</vt:lpstr>
      <vt:lpstr>3. To make a draft of the 2nd report</vt:lpstr>
      <vt:lpstr>(1) Introduction</vt:lpstr>
      <vt:lpstr>(2) Tropical cyclone track</vt:lpstr>
      <vt:lpstr>(3)Tropical cyclone impact area</vt:lpstr>
      <vt:lpstr>Plan for 2010, 2011 and after</vt:lpstr>
      <vt:lpstr>Plan for 2010, 2011 and after</vt:lpstr>
      <vt:lpstr>Plan for 2010, 2011 and after</vt:lpstr>
      <vt:lpstr>Plan for 2010, 2011 and after</vt:lpstr>
      <vt:lpstr>Opinions are welcomed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WGM AOP1 for 2010 and planning for 2011,2012</dc:title>
  <dc:subject/>
  <dc:creator/>
  <cp:keywords/>
  <dc:description/>
  <cp:lastModifiedBy/>
  <cp:revision>2</cp:revision>
  <dcterms:created xsi:type="dcterms:W3CDTF">2010-08-27T03:45:36Z</dcterms:created>
  <dcterms:modified xsi:type="dcterms:W3CDTF">2010-09-06T08:47:40Z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TC010073846</vt:lpwstr>
  </property>
  <property fmtid="{D5CDD505-2E9C-101B-9397-08002B2CF9AE}" pid="3" name="_MsoHelpTopicId">
    <vt:lpwstr/>
  </property>
</Properties>
</file>